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0"/>
  </p:notesMasterIdLst>
  <p:sldIdLst>
    <p:sldId id="256" r:id="rId2"/>
    <p:sldId id="293" r:id="rId3"/>
    <p:sldId id="294" r:id="rId4"/>
    <p:sldId id="304" r:id="rId5"/>
    <p:sldId id="295" r:id="rId6"/>
    <p:sldId id="262" r:id="rId7"/>
    <p:sldId id="263" r:id="rId8"/>
    <p:sldId id="278" r:id="rId9"/>
    <p:sldId id="279" r:id="rId10"/>
    <p:sldId id="280" r:id="rId11"/>
    <p:sldId id="281" r:id="rId12"/>
    <p:sldId id="282" r:id="rId13"/>
    <p:sldId id="283" r:id="rId14"/>
    <p:sldId id="284" r:id="rId15"/>
    <p:sldId id="285" r:id="rId16"/>
    <p:sldId id="286" r:id="rId17"/>
    <p:sldId id="287" r:id="rId18"/>
    <p:sldId id="259" r:id="rId19"/>
    <p:sldId id="260" r:id="rId20"/>
    <p:sldId id="289" r:id="rId21"/>
    <p:sldId id="261" r:id="rId22"/>
    <p:sldId id="269" r:id="rId23"/>
    <p:sldId id="296" r:id="rId24"/>
    <p:sldId id="298" r:id="rId25"/>
    <p:sldId id="306" r:id="rId26"/>
    <p:sldId id="297" r:id="rId27"/>
    <p:sldId id="299" r:id="rId28"/>
    <p:sldId id="300" r:id="rId29"/>
    <p:sldId id="301" r:id="rId30"/>
    <p:sldId id="302" r:id="rId31"/>
    <p:sldId id="303" r:id="rId32"/>
    <p:sldId id="305" r:id="rId33"/>
    <p:sldId id="264" r:id="rId34"/>
    <p:sldId id="270" r:id="rId35"/>
    <p:sldId id="290" r:id="rId36"/>
    <p:sldId id="291" r:id="rId37"/>
    <p:sldId id="265" r:id="rId38"/>
    <p:sldId id="271" r:id="rId39"/>
    <p:sldId id="274" r:id="rId40"/>
    <p:sldId id="266" r:id="rId41"/>
    <p:sldId id="272" r:id="rId42"/>
    <p:sldId id="275" r:id="rId43"/>
    <p:sldId id="267" r:id="rId44"/>
    <p:sldId id="268" r:id="rId45"/>
    <p:sldId id="273" r:id="rId46"/>
    <p:sldId id="277" r:id="rId47"/>
    <p:sldId id="276" r:id="rId48"/>
    <p:sldId id="257" r:id="rId4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E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4430"/>
    <p:restoredTop sz="94665"/>
  </p:normalViewPr>
  <p:slideViewPr>
    <p:cSldViewPr snapToGrid="0" snapToObjects="1">
      <p:cViewPr varScale="1">
        <p:scale>
          <a:sx n="150" d="100"/>
          <a:sy n="150" d="100"/>
        </p:scale>
        <p:origin x="192" y="1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01:13:42.0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503 0 24575,'10'45'0,"-3"22"0,-22 15 0,11-6 0,-18-42 0,20-9 0,-6-8 0,1 7 0,5-5 0,-6 5 0,0 1 0,-1-6 0,0 5 0,-10 19 0,16-13 0,-16 15 0,17-21 0,-5-7 0,-1 0 0,-1 8 0,-1 1 0,-5 8 0,6 0 0,-1-8 0,-5 6 0,5-6 0,-7 8 0,8-8 0,-6-1 0,13-1 0,-13 2 0,13 1 0,-14 5 0,7-6 0,0 8 0,-7 0 0,7-8 0,-1-2 0,-5 1 0,13-6 0,-13 13 0,13-14 0,-13 7 0,13-8 0,-13 0 0,13 0 0,-6-1 0,1-6 0,5 5 0,-6-6 0,1 1 0,5 5 0,-6-6 0,1 8 0,5 0 0,-13-8 0,13 6 0,-13-5 0,13-16 0,-6-23 0,8-2 0,0-20 0,0 7 0,0 5 0,0-13 0,0 26 0,8-7 0,-7 14 0,7 10 0,-8 11 0,0 63 0,0-29 0,0 28 0,0 2 0,0-18 0,0 41 0,0-63 0,0 6 0,8-21 0,8-11 0,-4-11 0,10-14 0,-12 8 0,7 0 0,-8 0 0,6 8 0,-13-7 0,13 14 0,-13-13 0,13 6 0,-6-8 0,16 0 0,-7-8 0,7 14 0,-8-12 0,0 13 0,7-14 0,-5 12 0,-2-10 0,-2 20 0,-13-6 0,5 8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AFD67A-CB91-BD4C-9719-5960FA96AB95}" type="datetimeFigureOut">
              <a:rPr lang="en-US" smtClean="0"/>
              <a:t>4/15/24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9C2728-F15C-6540-9C29-E37551A9F6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8823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9C2728-F15C-6540-9C29-E37551A9F6F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0499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3541B-5350-FD4B-AA8F-D50E0A447B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EAC6224-9DA8-D147-BA6D-90DACC3A86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1D4FD1-3A33-6E47-B527-EA52571793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21C2E9-8099-E54B-8644-ADA00E4D14FF}" type="datetimeFigureOut">
              <a:rPr lang="en-US" smtClean="0"/>
              <a:t>4/15/24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05F3F7-8D9D-AF40-9F7E-BBE90478E3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9D4F3E-5CC5-E942-8792-7B925D42A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3B258-6B88-4741-9B72-51FA54FA33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7840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971D02-90BD-BD4F-AE06-08B3F04128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5FAB8B5-A85E-9046-8D5A-9F6763FF61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77FD7A-602B-3747-B770-976A54ED79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21C2E9-8099-E54B-8644-ADA00E4D14FF}" type="datetimeFigureOut">
              <a:rPr lang="en-US" smtClean="0"/>
              <a:t>4/15/24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256951-4AD9-FB4C-BB8E-9B5A7FF921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C3AA29-517F-9D45-BF3E-C320D63F14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3B258-6B88-4741-9B72-51FA54FA33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9079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A9FD0BE-38EF-7F41-BB5F-73618B631E2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BB978E-12A9-8144-A193-1D0B9BA4CD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F6D285-D61F-B642-8165-B69A117750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21C2E9-8099-E54B-8644-ADA00E4D14FF}" type="datetimeFigureOut">
              <a:rPr lang="en-US" smtClean="0"/>
              <a:t>4/15/24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A373E0-B6FE-4046-87D0-751E6B0F69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321FA2-19D7-2F45-A863-E9FE964350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3B258-6B88-4741-9B72-51FA54FA33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2506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ACB18-D08B-7E47-9075-AE1FC0D8D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D066B0-0FD0-5A40-9090-D6AE7E64C0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E6C43B-EE36-C648-BEA3-78FEDF362B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21C2E9-8099-E54B-8644-ADA00E4D14FF}" type="datetimeFigureOut">
              <a:rPr lang="en-US" smtClean="0"/>
              <a:t>4/15/24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8D3C32-5E4B-FD4F-94D0-36A8D36657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6ECADB-8F47-0240-8DAF-00144E192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3B258-6B88-4741-9B72-51FA54FA33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96739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7A554A-084A-5842-8700-079994AB0C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9B7AA8-9A5E-F24D-A3A7-C8DDB27F18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C3BBC1-BA10-8643-ACBD-D24C8359A4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21C2E9-8099-E54B-8644-ADA00E4D14FF}" type="datetimeFigureOut">
              <a:rPr lang="en-US" smtClean="0"/>
              <a:t>4/15/24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727728-1C3A-3442-A9BE-88D4F31B34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9E7920-A2C5-0F46-95D9-FE3B6E87F1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3B258-6B88-4741-9B72-51FA54FA33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7245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4B56BC-59C3-3040-9BE0-91D6408715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A71980-030C-0D4F-9810-2982344028F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B805B9-E626-0F44-AF1A-F2513C4110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27BC46-FEE4-D145-9780-918C5D9DB9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21C2E9-8099-E54B-8644-ADA00E4D14FF}" type="datetimeFigureOut">
              <a:rPr lang="en-US" smtClean="0"/>
              <a:t>4/15/24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0D200A-ECF2-B243-AD0C-8C1107B687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66845C-69FD-814D-8E14-96AABFC749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3B258-6B88-4741-9B72-51FA54FA33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015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6D3865-09F3-6541-ADA3-DE330A3E72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88C9E4-6905-9E49-91D0-0341902ACD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1191B9-55A7-474D-83D4-7928E0477A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AB02C5-F827-6145-8507-FA1F26E214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8D6E122-0607-BF4E-ABBF-17BBDE14A3D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11AADDF-ED81-C847-9206-CB1E339B20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21C2E9-8099-E54B-8644-ADA00E4D14FF}" type="datetimeFigureOut">
              <a:rPr lang="en-US" smtClean="0"/>
              <a:t>4/15/24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CDDA54A-C480-5144-BB57-0D8EAE975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62BAEE7-0A09-D84A-A0F3-AF69B0BAB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3B258-6B88-4741-9B72-51FA54FA33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17278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004EB9-E186-2E4B-A930-42E82E578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1670708-4AA0-2449-A60E-E251FBAE5A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21C2E9-8099-E54B-8644-ADA00E4D14FF}" type="datetimeFigureOut">
              <a:rPr lang="en-US" smtClean="0"/>
              <a:t>4/15/24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EEE4D0-4369-DC48-91D3-556FAFC9F1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8A4232-F824-5844-8E31-091DFA7471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3B258-6B88-4741-9B72-51FA54FA33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0954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D4BF036-6CA4-684F-A605-B5A9E7A82D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21C2E9-8099-E54B-8644-ADA00E4D14FF}" type="datetimeFigureOut">
              <a:rPr lang="en-US" smtClean="0"/>
              <a:t>4/15/24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AF7A84-646D-BD44-84DE-D41BD7E2EF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461C47-F1C9-9244-9DCF-F1A345EB57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3B258-6B88-4741-9B72-51FA54FA33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570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37A39-565E-CF4F-B445-8179E75E3A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D91C25-9B9E-F447-8200-A3B1DCAC1F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119D9C-87A9-D449-B1B1-7A40048AFE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B7A599-6628-1048-A8EC-39BFE3A0FF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21C2E9-8099-E54B-8644-ADA00E4D14FF}" type="datetimeFigureOut">
              <a:rPr lang="en-US" smtClean="0"/>
              <a:t>4/15/24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DCAF37-336A-AF4B-B4E7-62AC8B7A03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C0AE82-689B-2641-A62D-8641FDAC6B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3B258-6B88-4741-9B72-51FA54FA33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5676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CA2AC3-E215-394C-8208-946F91C394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C4969A-0709-9245-BFA0-793D05406CD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32637A-E165-1A4D-BC21-E35322F3DA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5D5ED3-FE3F-ED42-8277-ABAD6FA418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21C2E9-8099-E54B-8644-ADA00E4D14FF}" type="datetimeFigureOut">
              <a:rPr lang="en-US" smtClean="0"/>
              <a:t>4/15/24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DD60AA-0F5F-FE4B-BCAE-27FC36A1E1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9481B4-2EB1-C340-AE20-177C79E6AD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3B258-6B88-4741-9B72-51FA54FA33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2215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C000861-D176-3C42-A179-AD45E8FCC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EC25B0-2B22-5F4F-9C56-3F825537B6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84818D-9503-BD43-853D-FF4D90410F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21C2E9-8099-E54B-8644-ADA00E4D14FF}" type="datetimeFigureOut">
              <a:rPr lang="en-US" smtClean="0"/>
              <a:t>4/15/24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EA48A4-B001-EA40-9AB9-62BA472F45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1E08B8-5F92-5844-974C-1E8EC4555D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43B258-6B88-4741-9B72-51FA54FA33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0612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05C4C9-2049-034B-9DF1-B5F80665AB8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Contest Problem Review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6BE703-6D7F-3B47-B1D9-756566985B1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This is for the contestants use. PLEASE DO NOT REPOST THIS ANYWHERE</a:t>
            </a:r>
          </a:p>
        </p:txBody>
      </p:sp>
    </p:spTree>
    <p:extLst>
      <p:ext uri="{BB962C8B-B14F-4D97-AF65-F5344CB8AC3E}">
        <p14:creationId xmlns:p14="http://schemas.microsoft.com/office/powerpoint/2010/main" val="27334965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106CF86-B946-D348-A82D-6658585A70CB}"/>
              </a:ext>
            </a:extLst>
          </p:cNvPr>
          <p:cNvSpPr txBox="1"/>
          <p:nvPr/>
        </p:nvSpPr>
        <p:spPr>
          <a:xfrm>
            <a:off x="314793" y="644577"/>
            <a:ext cx="2140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Palindrome numbers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4A60EBF-E172-7743-90C0-0846D847DB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4871" y="419100"/>
            <a:ext cx="5930900" cy="601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8444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AC59E4-09B1-8C4C-8272-A9F53F6B1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Lets see for each starting number if we can figure out who wins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4517BC-60D4-1041-A92E-F84B14D0A8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Say it this way:</a:t>
            </a:r>
          </a:p>
          <a:p>
            <a:r>
              <a:rPr lang="en-US" dirty="0"/>
              <a:t>If a player is given a pile with n stones will they win or lose</a:t>
            </a:r>
          </a:p>
          <a:p>
            <a:r>
              <a:rPr lang="en-US" dirty="0"/>
              <a:t>Start with the first row</a:t>
            </a:r>
          </a:p>
          <a:p>
            <a:r>
              <a:rPr lang="en-US" dirty="0"/>
              <a:t>Since all the single digit numbers are palindrome numbers, if the starting player gets a single digit number of stones, they just pick that many stones and they win - EASY</a:t>
            </a:r>
          </a:p>
        </p:txBody>
      </p:sp>
    </p:spTree>
    <p:extLst>
      <p:ext uri="{BB962C8B-B14F-4D97-AF65-F5344CB8AC3E}">
        <p14:creationId xmlns:p14="http://schemas.microsoft.com/office/powerpoint/2010/main" val="42886973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908AAA3-1FCC-0843-8FFD-52010E6FFA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1510" y="0"/>
            <a:ext cx="60489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2709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186FE-71D4-D845-9267-F93DB56C42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10 stones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67750C-0830-1842-BC1E-CBDD89521B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a player gets a pile with 10 stones, they always LOSE since subtracting a single digit number always leaves a single digit remainder for the next player!</a:t>
            </a:r>
          </a:p>
        </p:txBody>
      </p:sp>
    </p:spTree>
    <p:extLst>
      <p:ext uri="{BB962C8B-B14F-4D97-AF65-F5344CB8AC3E}">
        <p14:creationId xmlns:p14="http://schemas.microsoft.com/office/powerpoint/2010/main" val="5818041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41B6B75-AE7D-994A-AEAF-C94DD604CD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6768" y="0"/>
            <a:ext cx="5978464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F9A9A457-4C3B-4A4A-AD9C-DD41E7D56DE7}"/>
                  </a:ext>
                </a:extLst>
              </p14:cNvPr>
              <p14:cNvContentPartPr/>
              <p14:nvPr/>
            </p14:nvContentPartPr>
            <p14:xfrm>
              <a:off x="8767056" y="252968"/>
              <a:ext cx="187560" cy="5835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F9A9A457-4C3B-4A4A-AD9C-DD41E7D56DE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758056" y="243968"/>
                <a:ext cx="205200" cy="601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237385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3DA513-51FC-794D-A563-C9A1EE48E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what about 11 - 20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FE32DB-CB35-DE48-8BCA-A76FA88594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48395"/>
            <a:ext cx="10515600" cy="4351338"/>
          </a:xfrm>
        </p:spPr>
        <p:txBody>
          <a:bodyPr/>
          <a:lstStyle/>
          <a:p>
            <a:r>
              <a:rPr lang="en-US" dirty="0"/>
              <a:t>If a player gets 11 they win since 11 is a palindrome number</a:t>
            </a:r>
          </a:p>
          <a:p>
            <a:r>
              <a:rPr lang="en-US" dirty="0"/>
              <a:t>What about 12?</a:t>
            </a:r>
          </a:p>
          <a:p>
            <a:r>
              <a:rPr lang="en-US" dirty="0"/>
              <a:t>A player getting 12 WINS since they can pick 2 stones and give their opponent 10 stones which we know is a losing number</a:t>
            </a:r>
          </a:p>
          <a:p>
            <a:r>
              <a:rPr lang="en-US" dirty="0"/>
              <a:t>Same for 13 – 19</a:t>
            </a:r>
          </a:p>
          <a:p>
            <a:r>
              <a:rPr lang="en-US" dirty="0"/>
              <a:t>But what about 20??</a:t>
            </a:r>
          </a:p>
          <a:p>
            <a:r>
              <a:rPr lang="en-US" dirty="0"/>
              <a:t>It’s the same as 10. If you get 20 then you will give your opponent  an 11 though 19 which are winning positions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99513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3AF73AA-5499-3044-A5A2-BA52C66ED8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2496" y="0"/>
            <a:ext cx="6007007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129CA32-08B8-FB41-BEA1-5BA1859EC97A}"/>
              </a:ext>
            </a:extLst>
          </p:cNvPr>
          <p:cNvSpPr txBox="1"/>
          <p:nvPr/>
        </p:nvSpPr>
        <p:spPr>
          <a:xfrm>
            <a:off x="479685" y="809469"/>
            <a:ext cx="2789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 you see the pattern yet?</a:t>
            </a:r>
          </a:p>
        </p:txBody>
      </p:sp>
    </p:spTree>
    <p:extLst>
      <p:ext uri="{BB962C8B-B14F-4D97-AF65-F5344CB8AC3E}">
        <p14:creationId xmlns:p14="http://schemas.microsoft.com/office/powerpoint/2010/main" val="34907713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F7F38D-8E09-2340-9B99-FE374DD727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recurrence relation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5FFCCA-0F4B-7346-8E1C-091DA2F91F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Lets say we get the number expressed as a string since we cannot do 10</a:t>
            </a:r>
            <a:r>
              <a:rPr lang="en-US" baseline="30000" dirty="0"/>
              <a:t>10000</a:t>
            </a:r>
            <a:r>
              <a:rPr lang="en-US" dirty="0"/>
              <a:t> as an </a:t>
            </a:r>
            <a:r>
              <a:rPr lang="en-US" dirty="0" err="1"/>
              <a:t>int</a:t>
            </a:r>
            <a:r>
              <a:rPr lang="en-US" dirty="0"/>
              <a:t> (at least in C++)</a:t>
            </a:r>
          </a:p>
          <a:p>
            <a:r>
              <a:rPr lang="en-US" dirty="0"/>
              <a:t>If the last character is a “0” then the second player will always win, otherwise the first player will always win (assuming they play and don’t make mistakes</a:t>
            </a:r>
          </a:p>
        </p:txBody>
      </p:sp>
    </p:spTree>
    <p:extLst>
      <p:ext uri="{BB962C8B-B14F-4D97-AF65-F5344CB8AC3E}">
        <p14:creationId xmlns:p14="http://schemas.microsoft.com/office/powerpoint/2010/main" val="13153262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F6A2613-9C95-724B-8335-29F63FC36187}"/>
              </a:ext>
            </a:extLst>
          </p:cNvPr>
          <p:cNvSpPr/>
          <p:nvPr/>
        </p:nvSpPr>
        <p:spPr>
          <a:xfrm>
            <a:off x="3048000" y="1166843"/>
            <a:ext cx="6096000" cy="452431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#include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US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iostream</a:t>
            </a:r>
            <a:r>
              <a:rPr lang="en-US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&gt;</a:t>
            </a:r>
            <a:endParaRPr lang="en-US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#include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US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string</a:t>
            </a:r>
            <a:r>
              <a:rPr lang="en-US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&gt;</a:t>
            </a:r>
            <a:endParaRPr lang="en-US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b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using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namespace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std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r>
              <a:rPr lang="en-US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main() {</a:t>
            </a:r>
          </a:p>
          <a:p>
            <a:r>
              <a:rPr lang="en-US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T;</a:t>
            </a:r>
          </a:p>
          <a:p>
            <a:r>
              <a:rPr lang="en-US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cin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&gt;&gt; T;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while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(T--) 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string stone;</a:t>
            </a:r>
          </a:p>
          <a:p>
            <a:r>
              <a:rPr lang="en-US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cin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&gt;&gt; stone;</a:t>
            </a:r>
          </a:p>
          <a:p>
            <a:r>
              <a:rPr lang="en-US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cout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&lt;&lt; (</a:t>
            </a:r>
            <a:r>
              <a:rPr lang="en-US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stone.back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() == </a:t>
            </a:r>
            <a:r>
              <a:rPr lang="en-US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'0'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? </a:t>
            </a:r>
            <a:r>
              <a:rPr lang="en-US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'J'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: </a:t>
            </a:r>
            <a:r>
              <a:rPr lang="en-US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'T'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 &lt;&lt; </a:t>
            </a:r>
            <a:r>
              <a:rPr lang="en-US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endl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09885A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B79A8B-79F3-BB4E-A258-CF8DB9706330}"/>
              </a:ext>
            </a:extLst>
          </p:cNvPr>
          <p:cNvSpPr txBox="1"/>
          <p:nvPr/>
        </p:nvSpPr>
        <p:spPr>
          <a:xfrm>
            <a:off x="6385810" y="5021705"/>
            <a:ext cx="3096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.back returns the last character</a:t>
            </a:r>
          </a:p>
        </p:txBody>
      </p:sp>
    </p:spTree>
    <p:extLst>
      <p:ext uri="{BB962C8B-B14F-4D97-AF65-F5344CB8AC3E}">
        <p14:creationId xmlns:p14="http://schemas.microsoft.com/office/powerpoint/2010/main" val="31860200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1C7A0E0-CDB1-9241-B0AA-B05D7C213B9B}"/>
              </a:ext>
            </a:extLst>
          </p:cNvPr>
          <p:cNvSpPr/>
          <p:nvPr/>
        </p:nvSpPr>
        <p:spPr>
          <a:xfrm>
            <a:off x="3048000" y="2413338"/>
            <a:ext cx="6096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T = </a:t>
            </a:r>
            <a:r>
              <a:rPr lang="en-US" dirty="0" err="1"/>
              <a:t>int</a:t>
            </a:r>
            <a:r>
              <a:rPr lang="en-US" dirty="0"/>
              <a:t>(input())</a:t>
            </a:r>
          </a:p>
          <a:p>
            <a:endParaRPr lang="en-US" dirty="0"/>
          </a:p>
          <a:p>
            <a:r>
              <a:rPr lang="en-US" dirty="0"/>
              <a:t>for _ in range(T):</a:t>
            </a:r>
          </a:p>
          <a:p>
            <a:endParaRPr lang="en-US" dirty="0"/>
          </a:p>
          <a:p>
            <a:r>
              <a:rPr lang="en-US" dirty="0"/>
              <a:t>	start = input()</a:t>
            </a:r>
          </a:p>
          <a:p>
            <a:endParaRPr lang="en-US" dirty="0"/>
          </a:p>
          <a:p>
            <a:r>
              <a:rPr lang="en-US" dirty="0"/>
              <a:t>	print(‘J' if start[-1] == '0' else ‘T')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9D4D20-B718-9A4F-B137-2EBAFBC3D4D2}"/>
              </a:ext>
            </a:extLst>
          </p:cNvPr>
          <p:cNvSpPr txBox="1"/>
          <p:nvPr/>
        </p:nvSpPr>
        <p:spPr>
          <a:xfrm>
            <a:off x="2818151" y="1109272"/>
            <a:ext cx="852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Python</a:t>
            </a:r>
          </a:p>
        </p:txBody>
      </p:sp>
    </p:spTree>
    <p:extLst>
      <p:ext uri="{BB962C8B-B14F-4D97-AF65-F5344CB8AC3E}">
        <p14:creationId xmlns:p14="http://schemas.microsoft.com/office/powerpoint/2010/main" val="12001269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95730B-670E-1C46-BDE1-8925C8348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Comments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541863-F77C-E540-B315-1C163FC952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Thanks for attending our contest!</a:t>
            </a:r>
          </a:p>
          <a:p>
            <a:r>
              <a:rPr lang="en-US" dirty="0"/>
              <a:t>We hope you come back next year as it will be bigger and have real food (sorry about the food thing, we had some poor communication)</a:t>
            </a:r>
          </a:p>
          <a:p>
            <a:r>
              <a:rPr lang="en-US" dirty="0"/>
              <a:t>The goal of this review is to let you see how to </a:t>
            </a:r>
            <a:r>
              <a:rPr lang="en-US" dirty="0" err="1"/>
              <a:t>analyse</a:t>
            </a:r>
            <a:r>
              <a:rPr lang="en-US" dirty="0"/>
              <a:t> and solve the problems.  A lot of you are competition newbies.</a:t>
            </a:r>
          </a:p>
          <a:p>
            <a:r>
              <a:rPr lang="en-US" dirty="0"/>
              <a:t>The only way to get better at competitive coding is to solve problems</a:t>
            </a:r>
          </a:p>
          <a:p>
            <a:r>
              <a:rPr lang="en-US" dirty="0"/>
              <a:t>Most Saturday afternoons at 2PM I have a competitive coding class that covers various topics and allows teams to practice coding a problem and be able to ask questions.  If you want to be put on the mailing list let me know.  I will likely continue to do these classes over the summer whenever I can.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17110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F036A-62F4-914C-BD82-162F6C38E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Picking problems, optimization 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F4C313-2819-494A-80D7-A786ED4C58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of these are candidates for dynamic programming</a:t>
            </a:r>
          </a:p>
          <a:p>
            <a:r>
              <a:rPr lang="en-US" dirty="0"/>
              <a:t>Work it by hand, look for the pattern and the recurrence relation</a:t>
            </a:r>
          </a:p>
        </p:txBody>
      </p:sp>
    </p:spTree>
    <p:extLst>
      <p:ext uri="{BB962C8B-B14F-4D97-AF65-F5344CB8AC3E}">
        <p14:creationId xmlns:p14="http://schemas.microsoft.com/office/powerpoint/2010/main" val="42542729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56239A8-7FB8-5346-AAEF-BE0393B095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175" y="0"/>
            <a:ext cx="7897433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167EA77-CEF9-C04F-BDEA-9C433CBD1738}"/>
              </a:ext>
            </a:extLst>
          </p:cNvPr>
          <p:cNvSpPr/>
          <p:nvPr/>
        </p:nvSpPr>
        <p:spPr>
          <a:xfrm>
            <a:off x="9144000" y="1232703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/>
            <a:r>
              <a:rPr lang="en-US" b="1" dirty="0">
                <a:solidFill>
                  <a:srgbClr val="000000"/>
                </a:solidFill>
                <a:latin typeface="Times New Roman" panose="02020603050405020304" pitchFamily="18" charset="0"/>
              </a:rPr>
              <a:t>Sample Input: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 </a:t>
            </a:r>
            <a:endParaRPr lang="en-US" b="0" i="0" dirty="0">
              <a:solidFill>
                <a:srgbClr val="000000"/>
              </a:solidFill>
              <a:effectLst/>
              <a:latin typeface="Segoe UI"/>
            </a:endParaRPr>
          </a:p>
          <a:p>
            <a:pPr fontAlgn="base"/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9 5</a:t>
            </a:r>
            <a:r>
              <a:rPr lang="en-US" dirty="0">
                <a:solidFill>
                  <a:srgbClr val="000000"/>
                </a:solidFill>
                <a:latin typeface="WordVisiCarriageReturn_MSFontService"/>
              </a:rPr>
              <a:t> </a:t>
            </a:r>
            <a:br>
              <a:rPr lang="en-US" dirty="0">
                <a:solidFill>
                  <a:srgbClr val="000000"/>
                </a:solidFill>
                <a:latin typeface="WordVisiCarriageReturn_MSFontService"/>
              </a:rPr>
            </a:b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RRRLRRLLR</a:t>
            </a:r>
            <a:r>
              <a:rPr lang="en-US" dirty="0">
                <a:solidFill>
                  <a:srgbClr val="000000"/>
                </a:solidFill>
                <a:latin typeface="WordVisiCarriageReturn_MSFontService"/>
              </a:rPr>
              <a:t> </a:t>
            </a:r>
            <a:br>
              <a:rPr lang="en-US" dirty="0">
                <a:solidFill>
                  <a:srgbClr val="000000"/>
                </a:solidFill>
                <a:latin typeface="WordVisiCarriageReturn_MSFontService"/>
              </a:rPr>
            </a:b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5 8 4 9 3 4 9 5 4 </a:t>
            </a:r>
            <a:endParaRPr lang="en-US" b="0" i="0" dirty="0">
              <a:solidFill>
                <a:srgbClr val="000000"/>
              </a:solidFill>
              <a:effectLst/>
              <a:latin typeface="Segoe UI"/>
            </a:endParaRPr>
          </a:p>
          <a:p>
            <a:pPr fontAlgn="base"/>
            <a:r>
              <a:rPr lang="en-US" b="1" dirty="0">
                <a:solidFill>
                  <a:srgbClr val="000000"/>
                </a:solidFill>
                <a:latin typeface="Times New Roman" panose="02020603050405020304" pitchFamily="18" charset="0"/>
              </a:rPr>
              <a:t>Sample Output: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 </a:t>
            </a:r>
            <a:endParaRPr lang="en-US" b="0" i="0" dirty="0">
              <a:solidFill>
                <a:srgbClr val="000000"/>
              </a:solidFill>
              <a:effectLst/>
              <a:latin typeface="Segoe UI"/>
            </a:endParaRPr>
          </a:p>
          <a:p>
            <a:pPr algn="just" fontAlgn="base"/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38 </a:t>
            </a:r>
            <a:endParaRPr lang="en-US" b="0" i="0" dirty="0">
              <a:solidFill>
                <a:srgbClr val="000000"/>
              </a:solidFill>
              <a:effectLst/>
              <a:latin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17732824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D53B7-DAF7-2641-82C2-D53A24018B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17EB9B-C0A9-0641-8464-12499A58DB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600" dirty="0"/>
              <a:t>This is the most difficult problem to get right because of the interlocking conditions</a:t>
            </a:r>
          </a:p>
          <a:p>
            <a:r>
              <a:rPr lang="en-US" sz="1600" dirty="0"/>
              <a:t>You can do it brute force and simulate or you can try to figure out something else</a:t>
            </a:r>
          </a:p>
          <a:p>
            <a:endParaRPr lang="en-US" sz="1600" dirty="0"/>
          </a:p>
          <a:p>
            <a:r>
              <a:rPr lang="en-US" sz="1600" dirty="0"/>
              <a:t>At any minute we have to add up the bones on all bowls</a:t>
            </a:r>
          </a:p>
          <a:p>
            <a:r>
              <a:rPr lang="en-US" sz="1600" dirty="0"/>
              <a:t>The key to this problem is finding the R-&gt;L pairs.</a:t>
            </a:r>
          </a:p>
          <a:p>
            <a:r>
              <a:rPr lang="en-US" sz="1600" dirty="0"/>
              <a:t>The pairs become stable</a:t>
            </a:r>
          </a:p>
          <a:p>
            <a:r>
              <a:rPr lang="en-US" sz="1600" dirty="0"/>
              <a:t>It is not hard at any minute in to figure out how many bones are in bowls.</a:t>
            </a:r>
          </a:p>
          <a:p>
            <a:r>
              <a:rPr lang="en-US" sz="1600" dirty="0"/>
              <a:t>Solution finds the R-&gt; L pairs and work around them</a:t>
            </a:r>
          </a:p>
          <a:p>
            <a:r>
              <a:rPr lang="en-US" sz="1600" dirty="0"/>
              <a:t>Figure out what bowls are not in the stable R-&gt;L pairs and recognize they will all eventually become empty</a:t>
            </a:r>
          </a:p>
          <a:p>
            <a:r>
              <a:rPr lang="en-US" sz="1600" dirty="0"/>
              <a:t>So the trick is minute by minute to figure out how many drop out</a:t>
            </a:r>
          </a:p>
          <a:p>
            <a:r>
              <a:rPr lang="en-US" sz="1600" dirty="0"/>
              <a:t>If you spend a little time doing things by hand you will see the patterns</a:t>
            </a:r>
          </a:p>
          <a:p>
            <a:r>
              <a:rPr lang="en-US" sz="1600" dirty="0"/>
              <a:t>The most important thing is to take the instructions literally. For a R-&gt;L pair of bowls, they don’t change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7139746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C855CE8-6255-0944-A30E-998D799FA1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29840"/>
            <a:ext cx="12192000" cy="393730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F5E2133-EC54-2048-9FB4-0FE3BBEB7406}"/>
              </a:ext>
            </a:extLst>
          </p:cNvPr>
          <p:cNvSpPr txBox="1"/>
          <p:nvPr/>
        </p:nvSpPr>
        <p:spPr>
          <a:xfrm>
            <a:off x="5791200" y="575733"/>
            <a:ext cx="1400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 example: </a:t>
            </a:r>
          </a:p>
        </p:txBody>
      </p:sp>
    </p:spTree>
    <p:extLst>
      <p:ext uri="{BB962C8B-B14F-4D97-AF65-F5344CB8AC3E}">
        <p14:creationId xmlns:p14="http://schemas.microsoft.com/office/powerpoint/2010/main" val="3359167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1CF8EBC-DBFB-694E-9E8A-604A662ED9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390"/>
            <a:ext cx="12192000" cy="393730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B1337F8-7537-7A41-92A3-012A0F2FCA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80" y="3878955"/>
            <a:ext cx="12111720" cy="288354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E85AB69-EE7B-674F-B09C-3EF93F7A740A}"/>
              </a:ext>
            </a:extLst>
          </p:cNvPr>
          <p:cNvSpPr txBox="1"/>
          <p:nvPr/>
        </p:nvSpPr>
        <p:spPr>
          <a:xfrm>
            <a:off x="165253" y="4800600"/>
            <a:ext cx="613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start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E01DE37-7E15-1144-83F8-DF6F50F3A007}"/>
              </a:ext>
            </a:extLst>
          </p:cNvPr>
          <p:cNvSpPr txBox="1"/>
          <p:nvPr/>
        </p:nvSpPr>
        <p:spPr>
          <a:xfrm>
            <a:off x="2396067" y="6393163"/>
            <a:ext cx="2042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Blue dots are bones</a:t>
            </a:r>
          </a:p>
        </p:txBody>
      </p:sp>
    </p:spTree>
    <p:extLst>
      <p:ext uri="{BB962C8B-B14F-4D97-AF65-F5344CB8AC3E}">
        <p14:creationId xmlns:p14="http://schemas.microsoft.com/office/powerpoint/2010/main" val="31906828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481D8A0A-94CC-B74E-8EB5-C886E11FA0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31788"/>
            <a:ext cx="12192000" cy="32457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2C0525A-3F9B-C443-AE7D-D1E212062D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67981"/>
            <a:ext cx="12192000" cy="28835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C3307CC-91D9-F141-844E-0F702B699CB8}"/>
              </a:ext>
            </a:extLst>
          </p:cNvPr>
          <p:cNvSpPr txBox="1"/>
          <p:nvPr/>
        </p:nvSpPr>
        <p:spPr>
          <a:xfrm>
            <a:off x="211667" y="1706042"/>
            <a:ext cx="632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Start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4CB66D-16E3-7249-B4A9-65BF567BA968}"/>
              </a:ext>
            </a:extLst>
          </p:cNvPr>
          <p:cNvSpPr txBox="1"/>
          <p:nvPr/>
        </p:nvSpPr>
        <p:spPr>
          <a:xfrm>
            <a:off x="1642533" y="6292844"/>
            <a:ext cx="39616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Minute by minute   this is after minute 1</a:t>
            </a:r>
          </a:p>
        </p:txBody>
      </p:sp>
    </p:spTree>
    <p:extLst>
      <p:ext uri="{BB962C8B-B14F-4D97-AF65-F5344CB8AC3E}">
        <p14:creationId xmlns:p14="http://schemas.microsoft.com/office/powerpoint/2010/main" val="21924828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14D2B678-3722-FE4A-900B-E1A84017CB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81" y="3629657"/>
            <a:ext cx="12192000" cy="294916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81D8A0A-94CC-B74E-8EB5-C886E11FA0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9183"/>
            <a:ext cx="12192000" cy="3245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8474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76732908-8768-374B-85BC-E0C27A9AD2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71" y="3276837"/>
            <a:ext cx="12192000" cy="308242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6C2C448-0C3C-FF4C-8ACB-0DB27E337D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71" y="181094"/>
            <a:ext cx="12192000" cy="2949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486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5370D65-1AB7-B743-8A68-E062E026AB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303" y="3361217"/>
            <a:ext cx="12192000" cy="282990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80AFF19-9002-E14C-86E0-A9B4A88076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6574"/>
            <a:ext cx="12192000" cy="308242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57AE0FB-93AC-D845-B44C-242159C2B849}"/>
              </a:ext>
            </a:extLst>
          </p:cNvPr>
          <p:cNvSpPr txBox="1"/>
          <p:nvPr/>
        </p:nvSpPr>
        <p:spPr>
          <a:xfrm>
            <a:off x="6294303" y="5615072"/>
            <a:ext cx="30168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A79459C-525C-CE44-83E4-7311A9D15B10}"/>
              </a:ext>
            </a:extLst>
          </p:cNvPr>
          <p:cNvSpPr txBox="1"/>
          <p:nvPr/>
        </p:nvSpPr>
        <p:spPr>
          <a:xfrm>
            <a:off x="6035406" y="2651739"/>
            <a:ext cx="30168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6962553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4BF7123-CB76-B04C-B4AC-2FABD576DF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81" y="3284900"/>
            <a:ext cx="12192000" cy="277287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1D87073-0ACB-3144-909C-FC364E1BED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73711"/>
            <a:ext cx="12192000" cy="2829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7228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6EE6A-EB8F-9947-8BD0-ACD10EE474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AD3AF4-14ED-974C-8651-FC31B70417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I recommend Competitive Coding 4 by the Halim Brothers.  It is a two book set that really is a great reference.  </a:t>
            </a:r>
          </a:p>
          <a:p>
            <a:r>
              <a:rPr lang="en-US" dirty="0"/>
              <a:t>Also, Competitive Programmer’s Handbook by Antti </a:t>
            </a:r>
            <a:r>
              <a:rPr lang="en-US" dirty="0" err="1"/>
              <a:t>Laaksonen</a:t>
            </a:r>
            <a:r>
              <a:rPr lang="en-US" dirty="0"/>
              <a:t>.  I have this on my </a:t>
            </a:r>
            <a:r>
              <a:rPr lang="en-US" dirty="0" err="1"/>
              <a:t>github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There are contests going on all the time online and there is no reason why you can’t enter them.  Google competitive coding contests. </a:t>
            </a:r>
          </a:p>
          <a:p>
            <a:r>
              <a:rPr lang="en-US" dirty="0"/>
              <a:t>I use the UVA and the </a:t>
            </a:r>
            <a:r>
              <a:rPr lang="en-US" dirty="0" err="1"/>
              <a:t>Kattis</a:t>
            </a:r>
            <a:r>
              <a:rPr lang="en-US" dirty="0"/>
              <a:t> judging sites.  They have thousands of practice problems.  Google ”virtual judge”.  This is a portal site to several judging sites.</a:t>
            </a:r>
          </a:p>
          <a:p>
            <a:r>
              <a:rPr lang="en-US" dirty="0"/>
              <a:t>I will be looking for some additional contests that might be fun to try and I will let you all know.  There is no reason why you can’t find teammates out of this group!</a:t>
            </a:r>
          </a:p>
        </p:txBody>
      </p:sp>
    </p:spTree>
    <p:extLst>
      <p:ext uri="{BB962C8B-B14F-4D97-AF65-F5344CB8AC3E}">
        <p14:creationId xmlns:p14="http://schemas.microsoft.com/office/powerpoint/2010/main" val="12499754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6FC56114-6052-E74D-829F-4092A40B01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21" y="3499400"/>
            <a:ext cx="12192000" cy="315383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109B92F-3D99-AA4F-A3C0-46D5C86017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524" y="656129"/>
            <a:ext cx="12192000" cy="277287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392403F-9E65-854A-B556-822D1777CA9C}"/>
              </a:ext>
            </a:extLst>
          </p:cNvPr>
          <p:cNvSpPr txBox="1"/>
          <p:nvPr/>
        </p:nvSpPr>
        <p:spPr>
          <a:xfrm>
            <a:off x="6383866" y="2785533"/>
            <a:ext cx="30168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339D01B-B474-B046-83D3-67DDF4A1B891}"/>
              </a:ext>
            </a:extLst>
          </p:cNvPr>
          <p:cNvSpPr txBox="1"/>
          <p:nvPr/>
        </p:nvSpPr>
        <p:spPr>
          <a:xfrm>
            <a:off x="6263524" y="5952066"/>
            <a:ext cx="30168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3777BCE-8857-4A41-A827-A1FF03A57501}"/>
              </a:ext>
            </a:extLst>
          </p:cNvPr>
          <p:cNvSpPr txBox="1"/>
          <p:nvPr/>
        </p:nvSpPr>
        <p:spPr>
          <a:xfrm>
            <a:off x="10107390" y="5952066"/>
            <a:ext cx="30168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A4BEC3E-3914-504E-A9BB-1F97964EF8C8}"/>
              </a:ext>
            </a:extLst>
          </p:cNvPr>
          <p:cNvSpPr txBox="1"/>
          <p:nvPr/>
        </p:nvSpPr>
        <p:spPr>
          <a:xfrm>
            <a:off x="9256057" y="5964804"/>
            <a:ext cx="30168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60AEDB5-1892-E043-ADE0-1662140C2417}"/>
              </a:ext>
            </a:extLst>
          </p:cNvPr>
          <p:cNvSpPr txBox="1"/>
          <p:nvPr/>
        </p:nvSpPr>
        <p:spPr>
          <a:xfrm>
            <a:off x="4868333" y="3314734"/>
            <a:ext cx="765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Stable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E9FC137-A05D-B445-A929-4235FAE053B9}"/>
              </a:ext>
            </a:extLst>
          </p:cNvPr>
          <p:cNvSpPr txBox="1"/>
          <p:nvPr/>
        </p:nvSpPr>
        <p:spPr>
          <a:xfrm>
            <a:off x="7848590" y="3314734"/>
            <a:ext cx="765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Stable</a:t>
            </a:r>
          </a:p>
        </p:txBody>
      </p:sp>
    </p:spTree>
    <p:extLst>
      <p:ext uri="{BB962C8B-B14F-4D97-AF65-F5344CB8AC3E}">
        <p14:creationId xmlns:p14="http://schemas.microsoft.com/office/powerpoint/2010/main" val="38553042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07387F-91EC-D84B-841E-A0D016F6B5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600" dirty="0"/>
              <a:t>lets figure out when the system goes stable</a:t>
            </a:r>
          </a:p>
          <a:p>
            <a:r>
              <a:rPr lang="en-US" sz="1600" dirty="0"/>
              <a:t>we are here after 5 minutes</a:t>
            </a:r>
          </a:p>
          <a:p>
            <a:r>
              <a:rPr lang="en-US" sz="1600" dirty="0"/>
              <a:t>in the next three minutes the three bones in bowl 1 are gone</a:t>
            </a:r>
          </a:p>
          <a:p>
            <a:r>
              <a:rPr lang="en-US" sz="1600" dirty="0"/>
              <a:t>and we go from 7 bones in 2 to 4 bones</a:t>
            </a:r>
          </a:p>
          <a:p>
            <a:r>
              <a:rPr lang="en-US" sz="1600" dirty="0"/>
              <a:t>in the next 4 minutes we get rid of the bones in 2</a:t>
            </a:r>
          </a:p>
          <a:p>
            <a:r>
              <a:rPr lang="en-US" sz="1600" dirty="0"/>
              <a:t>Now we are stable</a:t>
            </a:r>
          </a:p>
          <a:p>
            <a:r>
              <a:rPr lang="en-US" sz="1600" dirty="0"/>
              <a:t>it took a total of 12 minutes until we are stable</a:t>
            </a:r>
          </a:p>
          <a:p>
            <a:r>
              <a:rPr lang="en-US" sz="1600" dirty="0"/>
              <a:t>how many bones are in the stable zones&gt; ?</a:t>
            </a:r>
          </a:p>
          <a:p>
            <a:r>
              <a:rPr lang="en-US" sz="1600" dirty="0"/>
              <a:t>12  </a:t>
            </a:r>
            <a:r>
              <a:rPr lang="en-US" sz="1600" dirty="0" err="1"/>
              <a:t>Hmmmm</a:t>
            </a:r>
            <a:r>
              <a:rPr lang="en-US" sz="1600" dirty="0"/>
              <a:t>  a </a:t>
            </a:r>
            <a:r>
              <a:rPr lang="en-US" sz="1600" dirty="0" err="1"/>
              <a:t>quinky</a:t>
            </a:r>
            <a:r>
              <a:rPr lang="en-US" sz="1600" dirty="0"/>
              <a:t> dinky???   nope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D45854-E3ED-BC45-828E-08BE651B3F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5470" y="681037"/>
            <a:ext cx="4597400" cy="255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6902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2C7971-A44F-004F-AFBD-D8991DB3C5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94675"/>
            <a:ext cx="10515600" cy="5682288"/>
          </a:xfrm>
        </p:spPr>
        <p:txBody>
          <a:bodyPr>
            <a:normAutofit/>
          </a:bodyPr>
          <a:lstStyle/>
          <a:p>
            <a:r>
              <a:rPr lang="en-US" sz="1600" dirty="0"/>
              <a:t>Basically the algorithm works like this</a:t>
            </a:r>
          </a:p>
          <a:p>
            <a:r>
              <a:rPr lang="en-US" sz="1600" dirty="0"/>
              <a:t>Add up all of the bones possible</a:t>
            </a:r>
          </a:p>
          <a:p>
            <a:r>
              <a:rPr lang="en-US" sz="1600" dirty="0"/>
              <a:t>Identify where the right  - left combinations exist   Utilize vectors or lists to  hold the index for the rights and the indexes for the lefts</a:t>
            </a:r>
          </a:p>
          <a:p>
            <a:endParaRPr lang="en-US" sz="1600" dirty="0"/>
          </a:p>
          <a:p>
            <a:r>
              <a:rPr lang="en-US" sz="1600" dirty="0"/>
              <a:t>Then, every pass through using these indexes add up the bones outside of the stable zones.</a:t>
            </a:r>
          </a:p>
          <a:p>
            <a:r>
              <a:rPr lang="en-US" sz="1600" dirty="0"/>
              <a:t>These bones get subtracted from the original total and give you a delta</a:t>
            </a:r>
          </a:p>
          <a:p>
            <a:r>
              <a:rPr lang="en-US" sz="1600" dirty="0"/>
              <a:t>Figure out minute by minute how many bones get dropped  - do some examples and see the patterns</a:t>
            </a:r>
          </a:p>
          <a:p>
            <a:pPr marL="0" indent="0">
              <a:buNone/>
            </a:pPr>
            <a:r>
              <a:rPr lang="en-US" sz="1600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25047522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04C0055-16D4-B64B-9DC7-16B15F8A78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7215" y="565150"/>
            <a:ext cx="9728200" cy="57277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C738AA7-D51C-3041-A004-1B33BEBD4A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1438" y="868389"/>
            <a:ext cx="3073400" cy="485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234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D53B7-DAF7-2641-82C2-D53A24018B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17EB9B-C0A9-0641-8464-12499A58DB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600" dirty="0"/>
              <a:t>Mary is attempting to solve what is typically called an overlapping segment problem</a:t>
            </a:r>
          </a:p>
          <a:p>
            <a:r>
              <a:rPr lang="en-US" sz="1600" dirty="0"/>
              <a:t>This particular problem is not difficult if you take the time to really understand what is going on.</a:t>
            </a:r>
          </a:p>
          <a:p>
            <a:r>
              <a:rPr lang="en-US" sz="1600" dirty="0"/>
              <a:t>As is typical with ICPC problems the description leaves room for confusion and clarification, just like in real life!</a:t>
            </a:r>
          </a:p>
          <a:p>
            <a:r>
              <a:rPr lang="en-US" sz="1600" dirty="0"/>
              <a:t>The key to this problem is that Mary has already decided when she wants to visit each attraction, which then makes the calculation of whether she can see it a calculation exercise.</a:t>
            </a:r>
          </a:p>
          <a:p>
            <a:r>
              <a:rPr lang="en-US" sz="1600" dirty="0"/>
              <a:t>When she wakes up at time S, she adds the time t she has decided on to S.  This is when she can actually show up.</a:t>
            </a:r>
          </a:p>
          <a:p>
            <a:r>
              <a:rPr lang="en-US" sz="1600" dirty="0"/>
              <a:t>She then compares this time to the closing time.  If S + t is LESS than closing, she can visit it, take her selfie for her You Tube channel and leave.  Mary is a famous influencer who travels the world “just showing up”.  She decided that since she was doing so well at it as a college student, why stop </a:t>
            </a:r>
            <a:r>
              <a:rPr lang="en-US" sz="1600" dirty="0">
                <a:sym typeface="Wingdings" pitchFamily="2" charset="2"/>
              </a:rPr>
              <a:t></a:t>
            </a:r>
          </a:p>
          <a:p>
            <a:r>
              <a:rPr lang="en-US" sz="1600" dirty="0">
                <a:sym typeface="Wingdings" pitchFamily="2" charset="2"/>
              </a:rPr>
              <a:t>You then add up the number of attractions she can visit</a:t>
            </a:r>
          </a:p>
          <a:p>
            <a:r>
              <a:rPr lang="en-US" sz="1600" dirty="0">
                <a:sym typeface="Wingdings" pitchFamily="2" charset="2"/>
              </a:rPr>
              <a:t>I think the hardest part of the problem is to remember to print YES or NO</a:t>
            </a:r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793852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73C09-8266-BD4D-9302-272D9396CC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5545"/>
          </a:xfrm>
        </p:spPr>
        <p:txBody>
          <a:bodyPr/>
          <a:lstStyle/>
          <a:p>
            <a:r>
              <a:rPr lang="en-US" dirty="0"/>
              <a:t>Input in C++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1BC637B-F747-E643-9CF5-53C498359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0761" y="-11017"/>
            <a:ext cx="56172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8454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73C09-8266-BD4D-9302-272D9396CC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5545"/>
          </a:xfrm>
        </p:spPr>
        <p:txBody>
          <a:bodyPr/>
          <a:lstStyle/>
          <a:p>
            <a:r>
              <a:rPr lang="en-US" dirty="0"/>
              <a:t>Input in Python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F16143-AADF-1F4F-A123-6FB4FB627E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8448"/>
            <a:ext cx="10515600" cy="4351338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endParaRPr lang="en-US" sz="1600" dirty="0"/>
          </a:p>
          <a:p>
            <a:pPr marL="457200" lvl="1" indent="0">
              <a:buNone/>
            </a:pPr>
            <a:endParaRPr lang="en-US" sz="1600" dirty="0"/>
          </a:p>
          <a:p>
            <a:pPr marL="457200" lvl="1" indent="0">
              <a:buNone/>
            </a:pPr>
            <a:endParaRPr lang="en-US" sz="16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EEA1424-B2F3-E540-88DB-D3DAD2B5C1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695" y="1645492"/>
            <a:ext cx="6756400" cy="292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6210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8AF79E-A727-5848-903A-D48C3112B2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036" y="88900"/>
            <a:ext cx="8991600" cy="6680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99C800C-86B3-4443-B973-DC36D83DBE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1170" y="3429000"/>
            <a:ext cx="3450830" cy="2417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39095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D53B7-DAF7-2641-82C2-D53A24018B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17EB9B-C0A9-0641-8464-12499A58DB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600" dirty="0"/>
              <a:t>With now(time) as zero</a:t>
            </a:r>
          </a:p>
          <a:p>
            <a:r>
              <a:rPr lang="en-US" sz="1600" dirty="0"/>
              <a:t>sun time until alignment (</a:t>
            </a:r>
            <a:r>
              <a:rPr lang="en-US" sz="1600" dirty="0" err="1"/>
              <a:t>oksun</a:t>
            </a:r>
            <a:r>
              <a:rPr lang="en-US" sz="1600" dirty="0"/>
              <a:t>) from now  &lt;- time to be in position(</a:t>
            </a:r>
            <a:r>
              <a:rPr lang="en-US" sz="1600" dirty="0" err="1"/>
              <a:t>ys</a:t>
            </a:r>
            <a:r>
              <a:rPr lang="en-US" sz="1600" dirty="0"/>
              <a:t>) - time last in alignment(ds)</a:t>
            </a:r>
          </a:p>
          <a:p>
            <a:r>
              <a:rPr lang="en-US" sz="1600" dirty="0"/>
              <a:t>moon time until alignment(</a:t>
            </a:r>
            <a:r>
              <a:rPr lang="en-US" sz="1600" dirty="0" err="1"/>
              <a:t>okmoon</a:t>
            </a:r>
            <a:r>
              <a:rPr lang="en-US" sz="1600" dirty="0"/>
              <a:t>) from now  &lt;- time to be in position(</a:t>
            </a:r>
            <a:r>
              <a:rPr lang="en-US" sz="1600" dirty="0" err="1"/>
              <a:t>ym</a:t>
            </a:r>
            <a:r>
              <a:rPr lang="en-US" sz="1600" dirty="0"/>
              <a:t>) - time last in alignment(</a:t>
            </a:r>
            <a:r>
              <a:rPr lang="en-US" sz="1600" dirty="0" err="1"/>
              <a:t>dm</a:t>
            </a:r>
            <a:r>
              <a:rPr lang="en-US" sz="1600" dirty="0"/>
              <a:t>)</a:t>
            </a:r>
          </a:p>
          <a:p>
            <a:r>
              <a:rPr lang="en-US" sz="1600" dirty="0"/>
              <a:t>Eclipse not now so 0 for both not allowed</a:t>
            </a:r>
          </a:p>
          <a:p>
            <a:r>
              <a:rPr lang="en-US" sz="1600" dirty="0"/>
              <a:t>If </a:t>
            </a:r>
            <a:r>
              <a:rPr lang="en-US" sz="1600" dirty="0" err="1"/>
              <a:t>oksun</a:t>
            </a:r>
            <a:r>
              <a:rPr lang="en-US" sz="1600" dirty="0"/>
              <a:t> or </a:t>
            </a:r>
            <a:r>
              <a:rPr lang="en-US" sz="1600" dirty="0" err="1"/>
              <a:t>okmoon</a:t>
            </a:r>
            <a:r>
              <a:rPr lang="en-US" sz="1600" dirty="0"/>
              <a:t> negative add time to be in position until positive time from now</a:t>
            </a:r>
          </a:p>
          <a:p>
            <a:r>
              <a:rPr lang="en-US" sz="1600" dirty="0"/>
              <a:t>time to eclipse minimum = max(</a:t>
            </a:r>
            <a:r>
              <a:rPr lang="en-US" sz="1600" dirty="0" err="1"/>
              <a:t>oksum</a:t>
            </a:r>
            <a:r>
              <a:rPr lang="en-US" sz="1600" dirty="0"/>
              <a:t>, </a:t>
            </a:r>
            <a:r>
              <a:rPr lang="en-US" sz="1600" dirty="0" err="1"/>
              <a:t>okmoon</a:t>
            </a:r>
            <a:r>
              <a:rPr lang="en-US" sz="1600" dirty="0"/>
              <a:t>)</a:t>
            </a:r>
          </a:p>
          <a:p>
            <a:r>
              <a:rPr lang="en-US" sz="1600" dirty="0"/>
              <a:t>while </a:t>
            </a:r>
            <a:r>
              <a:rPr lang="en-US" sz="1600" dirty="0" err="1"/>
              <a:t>oksun</a:t>
            </a:r>
            <a:r>
              <a:rPr lang="en-US" sz="1600" dirty="0"/>
              <a:t> != </a:t>
            </a:r>
            <a:r>
              <a:rPr lang="en-US" sz="1600" dirty="0" err="1"/>
              <a:t>okmoon</a:t>
            </a:r>
            <a:r>
              <a:rPr lang="en-US" sz="1600" dirty="0"/>
              <a:t>:</a:t>
            </a:r>
          </a:p>
          <a:p>
            <a:r>
              <a:rPr lang="en-US" sz="1600" dirty="0"/>
              <a:t>if </a:t>
            </a:r>
            <a:r>
              <a:rPr lang="en-US" sz="1600" dirty="0" err="1"/>
              <a:t>okmoon</a:t>
            </a:r>
            <a:r>
              <a:rPr lang="en-US" sz="1600" dirty="0"/>
              <a:t> &lt; </a:t>
            </a:r>
            <a:r>
              <a:rPr lang="en-US" sz="1600" dirty="0" err="1"/>
              <a:t>oksun</a:t>
            </a:r>
            <a:r>
              <a:rPr lang="en-US" sz="1600" dirty="0"/>
              <a:t> -&gt; </a:t>
            </a:r>
            <a:r>
              <a:rPr lang="en-US" sz="1600" dirty="0" err="1"/>
              <a:t>okmoon</a:t>
            </a:r>
            <a:r>
              <a:rPr lang="en-US" sz="1600" dirty="0"/>
              <a:t> += </a:t>
            </a:r>
            <a:r>
              <a:rPr lang="en-US" sz="1600" dirty="0" err="1"/>
              <a:t>ym</a:t>
            </a:r>
            <a:endParaRPr lang="en-US" sz="1600" dirty="0"/>
          </a:p>
          <a:p>
            <a:r>
              <a:rPr lang="en-US" sz="1600" dirty="0"/>
              <a:t>else if </a:t>
            </a:r>
            <a:r>
              <a:rPr lang="en-US" sz="1600" dirty="0" err="1"/>
              <a:t>oksun</a:t>
            </a:r>
            <a:r>
              <a:rPr lang="en-US" sz="1600" dirty="0"/>
              <a:t> &lt; </a:t>
            </a:r>
            <a:r>
              <a:rPr lang="en-US" sz="1600" dirty="0" err="1"/>
              <a:t>okmoon</a:t>
            </a:r>
            <a:r>
              <a:rPr lang="en-US" sz="1600" dirty="0"/>
              <a:t> -&gt; </a:t>
            </a:r>
            <a:r>
              <a:rPr lang="en-US" sz="1600" dirty="0" err="1"/>
              <a:t>oksun</a:t>
            </a:r>
            <a:r>
              <a:rPr lang="en-US" sz="1600" dirty="0"/>
              <a:t> += </a:t>
            </a:r>
            <a:r>
              <a:rPr lang="en-US" sz="1600" dirty="0" err="1"/>
              <a:t>ys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/>
              <a:t>Concept is to keep adding period to both until the are equal</a:t>
            </a:r>
          </a:p>
          <a:p>
            <a:pPr marL="0" indent="0">
              <a:buNone/>
            </a:pPr>
            <a:r>
              <a:rPr lang="en-US" sz="1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6198155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969015C-8172-224D-8D4E-DF5A446F2F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451" y="394012"/>
            <a:ext cx="6286500" cy="28321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BB2EAD5-4477-ED49-9DF5-3A2F90DE39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451" y="3787827"/>
            <a:ext cx="5372100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7225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01CD4-C19D-A44E-94D4-2216F140EA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github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65B9E9-E1A6-2843-99B7-5391AA1CA3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 have started a </a:t>
            </a:r>
            <a:r>
              <a:rPr lang="en-US" dirty="0" err="1"/>
              <a:t>github</a:t>
            </a:r>
            <a:r>
              <a:rPr lang="en-US" dirty="0"/>
              <a:t> for the Saturday coding seminars under </a:t>
            </a:r>
            <a:r>
              <a:rPr lang="en-US" dirty="0" err="1"/>
              <a:t>ProfGregL</a:t>
            </a:r>
            <a:r>
              <a:rPr lang="en-US" dirty="0"/>
              <a:t>.</a:t>
            </a:r>
          </a:p>
          <a:p>
            <a:r>
              <a:rPr lang="en-US" dirty="0"/>
              <a:t>You are welcome to look at anything there but please do not modify anything without asking.  You can download at will.  </a:t>
            </a:r>
          </a:p>
          <a:p>
            <a:endParaRPr lang="en-US" dirty="0"/>
          </a:p>
          <a:p>
            <a:r>
              <a:rPr lang="en-US" dirty="0"/>
              <a:t>I will continue to add things to the repo such as this slide deck</a:t>
            </a:r>
          </a:p>
          <a:p>
            <a:endParaRPr lang="en-US" dirty="0"/>
          </a:p>
          <a:p>
            <a:r>
              <a:rPr lang="en-US" dirty="0"/>
              <a:t>My material is not for general distribution!!!  Please to not start posting things.</a:t>
            </a:r>
          </a:p>
        </p:txBody>
      </p:sp>
    </p:spTree>
    <p:extLst>
      <p:ext uri="{BB962C8B-B14F-4D97-AF65-F5344CB8AC3E}">
        <p14:creationId xmlns:p14="http://schemas.microsoft.com/office/powerpoint/2010/main" val="263395898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EBD333E-0355-B848-AC01-BAFE2594EA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214" y="114300"/>
            <a:ext cx="9169400" cy="67437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4EA17D5-8D64-DB42-8AAA-B10E64E741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6614" y="1328816"/>
            <a:ext cx="1968500" cy="339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90229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D53B7-DAF7-2641-82C2-D53A24018B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17EB9B-C0A9-0641-8464-12499A58DB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600" dirty="0"/>
              <a:t>This is a greedy algorithm problem since she just does them in order </a:t>
            </a:r>
          </a:p>
          <a:p>
            <a:r>
              <a:rPr lang="en-US" sz="1600" dirty="0"/>
              <a:t>Use a queue to store the problems in order</a:t>
            </a:r>
          </a:p>
          <a:p>
            <a:r>
              <a:rPr lang="en-US" sz="1600" dirty="0"/>
              <a:t>Look at each problem and if her current difficulty range allows it , do it</a:t>
            </a:r>
          </a:p>
          <a:p>
            <a:r>
              <a:rPr lang="en-US" sz="1600" dirty="0"/>
              <a:t>Update difficulty range if appropriate</a:t>
            </a:r>
          </a:p>
          <a:p>
            <a:r>
              <a:rPr lang="en-US" sz="1600" dirty="0"/>
              <a:t>Look at the next problem</a:t>
            </a:r>
          </a:p>
        </p:txBody>
      </p:sp>
    </p:spTree>
    <p:extLst>
      <p:ext uri="{BB962C8B-B14F-4D97-AF65-F5344CB8AC3E}">
        <p14:creationId xmlns:p14="http://schemas.microsoft.com/office/powerpoint/2010/main" val="21872321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2BE912D-1951-B24A-B3F9-0CB30AE1EE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9698" y="308509"/>
            <a:ext cx="3187700" cy="27686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BF7F278-7FCE-1040-8F03-7E6B3149DC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8300" y="1920802"/>
            <a:ext cx="6565900" cy="412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74542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BC6B645-2AD6-9941-A974-BDD2718BE0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454" y="1092200"/>
            <a:ext cx="9017000" cy="5765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9DD6F92-BDFB-674C-AF2E-E716991D95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3760" y="146050"/>
            <a:ext cx="4965700" cy="107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06444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36E1B2D-FE59-E34A-B5A4-8A37605E39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1978" y="0"/>
            <a:ext cx="58794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15203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D53B7-DAF7-2641-82C2-D53A24018B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357"/>
            <a:ext cx="10515600" cy="1325563"/>
          </a:xfrm>
        </p:spPr>
        <p:txBody>
          <a:bodyPr/>
          <a:lstStyle/>
          <a:p>
            <a:r>
              <a:rPr lang="en-US" dirty="0"/>
              <a:t>Problem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17EB9B-C0A9-0641-8464-12499A58DB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5920"/>
            <a:ext cx="10515600" cy="4351338"/>
          </a:xfrm>
        </p:spPr>
        <p:txBody>
          <a:bodyPr>
            <a:normAutofit/>
          </a:bodyPr>
          <a:lstStyle/>
          <a:p>
            <a:r>
              <a:rPr lang="en-US" sz="1600" dirty="0"/>
              <a:t>This can be looked at as a graph problem where the nodes are the “state” of the lock after one disk click</a:t>
            </a:r>
          </a:p>
          <a:p>
            <a:r>
              <a:rPr lang="en-US" sz="1600" dirty="0"/>
              <a:t>Its also similar in thinking to n-queens</a:t>
            </a:r>
          </a:p>
          <a:p>
            <a:r>
              <a:rPr lang="en-US" sz="1600" dirty="0"/>
              <a:t>Breadth first in both </a:t>
            </a:r>
            <a:r>
              <a:rPr lang="en-US" sz="1600" dirty="0" err="1"/>
              <a:t>pos</a:t>
            </a:r>
            <a:r>
              <a:rPr lang="en-US" sz="1600" dirty="0"/>
              <a:t> and neg directions</a:t>
            </a:r>
          </a:p>
          <a:p>
            <a:r>
              <a:rPr lang="en-US" sz="1600" dirty="0"/>
              <a:t>Need to know what states we have looked at so  we can count the number of moves</a:t>
            </a:r>
          </a:p>
          <a:p>
            <a:r>
              <a:rPr lang="en-US" sz="1600" dirty="0"/>
              <a:t>We use a visited set and start with all of the dead ends in the set.  We will not visit them</a:t>
            </a:r>
          </a:p>
          <a:p>
            <a:r>
              <a:rPr lang="en-US" sz="1600" dirty="0"/>
              <a:t>As we move, we put each state into visited so we don’t reuse them</a:t>
            </a:r>
          </a:p>
          <a:p>
            <a:r>
              <a:rPr lang="en-US" sz="1600" dirty="0"/>
              <a:t>We start at 0000 put in a queue</a:t>
            </a:r>
          </a:p>
          <a:p>
            <a:r>
              <a:rPr lang="en-US" sz="1600" dirty="0"/>
              <a:t>Make sure that 0000 is not a forbidden state, if so error</a:t>
            </a:r>
          </a:p>
          <a:p>
            <a:r>
              <a:rPr lang="en-US" sz="1600" dirty="0"/>
              <a:t>Starting with the top of the queue try to move each digit 1 in each direction</a:t>
            </a:r>
          </a:p>
          <a:p>
            <a:r>
              <a:rPr lang="en-US" sz="1600" dirty="0"/>
              <a:t>If ok Put each state in queue</a:t>
            </a:r>
          </a:p>
          <a:p>
            <a:r>
              <a:rPr lang="en-US" sz="1600" dirty="0"/>
              <a:t>pop top of queue and repeat process with next state in queue</a:t>
            </a:r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16538976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A41298-208A-F140-8828-8A284379D0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the queue evolves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00EC49-765B-A24A-ACF6-D4321CF7F7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38144"/>
            <a:ext cx="12192000" cy="4330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37712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73C584C-223B-834E-BE10-3011D67B8B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576"/>
            <a:ext cx="3873500" cy="21717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F1D2C1D-4280-A84C-9003-884CEACC1F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3500" y="169576"/>
            <a:ext cx="7556500" cy="61087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06EE7ED-B7ED-AE4D-B13B-3D72EC7469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0334" y="255987"/>
            <a:ext cx="7556500" cy="610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98526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6BF8C22-DE4E-CB4A-A9DD-014B4CBB9C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7786" y="0"/>
            <a:ext cx="62964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5720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E2D4F0C-1F79-924D-929C-58133BB738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3227"/>
            <a:ext cx="12192000" cy="6171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3478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0F731D5-E5FB-2D4F-93BE-6B20FE5223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370" y="0"/>
            <a:ext cx="6876815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326FD7-FC25-DA46-A265-186B6F3796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2540" y="804538"/>
            <a:ext cx="2438400" cy="2032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B2EEA2A-A13C-A84C-9C6A-1FAA7D45BC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3984" y="3627303"/>
            <a:ext cx="2349500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6737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D53B7-DAF7-2641-82C2-D53A24018B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17EB9B-C0A9-0641-8464-12499A58DB84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en-US" dirty="0"/>
              <a:t>This problem is not hard at all but most inexperienced contestants see palindrome and get sucked in to the wrong thinking process</a:t>
            </a:r>
          </a:p>
          <a:p>
            <a:r>
              <a:rPr lang="en-US" dirty="0"/>
              <a:t>Stone problems(picking problems in general) tend to be Dynamic Programming problems and use </a:t>
            </a:r>
            <a:r>
              <a:rPr lang="en-US" dirty="0" err="1"/>
              <a:t>memoization</a:t>
            </a:r>
            <a:r>
              <a:rPr lang="en-US" dirty="0"/>
              <a:t> to speed up execution</a:t>
            </a:r>
          </a:p>
          <a:p>
            <a:r>
              <a:rPr lang="en-US" dirty="0" err="1"/>
              <a:t>Memoization</a:t>
            </a:r>
            <a:r>
              <a:rPr lang="en-US" dirty="0"/>
              <a:t> is writing down the results of subproblems so you don’t have to keep recalculating them.</a:t>
            </a:r>
          </a:p>
          <a:p>
            <a:r>
              <a:rPr lang="en-US" dirty="0"/>
              <a:t>For this problem I created a table that I think will shed light on the solution</a:t>
            </a:r>
          </a:p>
        </p:txBody>
      </p:sp>
    </p:spTree>
    <p:extLst>
      <p:ext uri="{BB962C8B-B14F-4D97-AF65-F5344CB8AC3E}">
        <p14:creationId xmlns:p14="http://schemas.microsoft.com/office/powerpoint/2010/main" val="34875588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28A0B9D-0145-D247-97B3-8A57E65301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4762" y="311150"/>
            <a:ext cx="6261100" cy="62357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106CF86-B946-D348-A82D-6658585A70CB}"/>
              </a:ext>
            </a:extLst>
          </p:cNvPr>
          <p:cNvSpPr txBox="1"/>
          <p:nvPr/>
        </p:nvSpPr>
        <p:spPr>
          <a:xfrm>
            <a:off x="314793" y="644577"/>
            <a:ext cx="27522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Possible number of starting</a:t>
            </a:r>
          </a:p>
          <a:p>
            <a:r>
              <a:rPr lang="en-US" dirty="0"/>
              <a:t>stones in pile 1 - 100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9F43B7F-B5C5-004E-B505-99BA135B51B1}"/>
              </a:ext>
            </a:extLst>
          </p:cNvPr>
          <p:cNvSpPr txBox="1"/>
          <p:nvPr/>
        </p:nvSpPr>
        <p:spPr>
          <a:xfrm>
            <a:off x="6180463" y="3429000"/>
            <a:ext cx="120577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/>
              <a:t>. . .</a:t>
            </a:r>
          </a:p>
        </p:txBody>
      </p:sp>
    </p:spTree>
    <p:extLst>
      <p:ext uri="{BB962C8B-B14F-4D97-AF65-F5344CB8AC3E}">
        <p14:creationId xmlns:p14="http://schemas.microsoft.com/office/powerpoint/2010/main" val="18245793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106CF86-B946-D348-A82D-6658585A70CB}"/>
              </a:ext>
            </a:extLst>
          </p:cNvPr>
          <p:cNvSpPr txBox="1"/>
          <p:nvPr/>
        </p:nvSpPr>
        <p:spPr>
          <a:xfrm>
            <a:off x="314793" y="644577"/>
            <a:ext cx="2140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Palindrome numbers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4A60EBF-E172-7743-90C0-0846D847DB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4871" y="419100"/>
            <a:ext cx="5930900" cy="601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7238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3774</TotalTime>
  <Words>1672</Words>
  <Application>Microsoft Macintosh PowerPoint</Application>
  <PresentationFormat>Widescreen</PresentationFormat>
  <Paragraphs>168</Paragraphs>
  <Slides>48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6" baseType="lpstr">
      <vt:lpstr>Arial</vt:lpstr>
      <vt:lpstr>Calibri</vt:lpstr>
      <vt:lpstr>Calibri Light</vt:lpstr>
      <vt:lpstr>Menlo</vt:lpstr>
      <vt:lpstr>Segoe UI</vt:lpstr>
      <vt:lpstr>Times New Roman</vt:lpstr>
      <vt:lpstr>WordVisiCarriageReturn_MSFontService</vt:lpstr>
      <vt:lpstr>Office Theme</vt:lpstr>
      <vt:lpstr>Contest Problem Review</vt:lpstr>
      <vt:lpstr>Some Comments</vt:lpstr>
      <vt:lpstr>Learning Tools</vt:lpstr>
      <vt:lpstr>github</vt:lpstr>
      <vt:lpstr>PowerPoint Presentation</vt:lpstr>
      <vt:lpstr>PowerPoint Presentation</vt:lpstr>
      <vt:lpstr>Problem Analysis</vt:lpstr>
      <vt:lpstr>PowerPoint Presentation</vt:lpstr>
      <vt:lpstr>PowerPoint Presentation</vt:lpstr>
      <vt:lpstr>PowerPoint Presentation</vt:lpstr>
      <vt:lpstr>Lets see for each starting number if we can figure out who wins</vt:lpstr>
      <vt:lpstr>PowerPoint Presentation</vt:lpstr>
      <vt:lpstr>10 stones</vt:lpstr>
      <vt:lpstr>PowerPoint Presentation</vt:lpstr>
      <vt:lpstr>So what about 11 - 20</vt:lpstr>
      <vt:lpstr>PowerPoint Presentation</vt:lpstr>
      <vt:lpstr>The recurrence relation</vt:lpstr>
      <vt:lpstr>PowerPoint Presentation</vt:lpstr>
      <vt:lpstr>PowerPoint Presentation</vt:lpstr>
      <vt:lpstr>Picking problems, optimization problems</vt:lpstr>
      <vt:lpstr>PowerPoint Presentation</vt:lpstr>
      <vt:lpstr>Problem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Problem Analysis</vt:lpstr>
      <vt:lpstr>Input in C++</vt:lpstr>
      <vt:lpstr>Input in Python</vt:lpstr>
      <vt:lpstr>PowerPoint Presentation</vt:lpstr>
      <vt:lpstr>Problem Analysis</vt:lpstr>
      <vt:lpstr>PowerPoint Presentation</vt:lpstr>
      <vt:lpstr>PowerPoint Presentation</vt:lpstr>
      <vt:lpstr>Problem Analysis</vt:lpstr>
      <vt:lpstr>PowerPoint Presentation</vt:lpstr>
      <vt:lpstr>PowerPoint Presentation</vt:lpstr>
      <vt:lpstr>PowerPoint Presentation</vt:lpstr>
      <vt:lpstr>Problem Analysis</vt:lpstr>
      <vt:lpstr>How the queue evolves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44</cp:revision>
  <dcterms:created xsi:type="dcterms:W3CDTF">2024-04-10T13:12:23Z</dcterms:created>
  <dcterms:modified xsi:type="dcterms:W3CDTF">2024-04-16T01:30:28Z</dcterms:modified>
</cp:coreProperties>
</file>